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424" r:id="rId3"/>
    <p:sldId id="422" r:id="rId4"/>
    <p:sldId id="432" r:id="rId5"/>
    <p:sldId id="453" r:id="rId6"/>
    <p:sldId id="332" r:id="rId7"/>
    <p:sldId id="449" r:id="rId8"/>
    <p:sldId id="346" r:id="rId9"/>
    <p:sldId id="452" r:id="rId10"/>
    <p:sldId id="450" r:id="rId11"/>
    <p:sldId id="451" r:id="rId12"/>
    <p:sldId id="262" r:id="rId13"/>
    <p:sldId id="427" r:id="rId14"/>
    <p:sldId id="425" r:id="rId15"/>
    <p:sldId id="417" r:id="rId16"/>
    <p:sldId id="443" r:id="rId17"/>
    <p:sldId id="457" r:id="rId18"/>
    <p:sldId id="455" r:id="rId19"/>
    <p:sldId id="430" r:id="rId20"/>
    <p:sldId id="435" r:id="rId21"/>
    <p:sldId id="436" r:id="rId22"/>
    <p:sldId id="438" r:id="rId23"/>
    <p:sldId id="441" r:id="rId24"/>
    <p:sldId id="442" r:id="rId25"/>
    <p:sldId id="439" r:id="rId26"/>
    <p:sldId id="445" r:id="rId27"/>
    <p:sldId id="446" r:id="rId28"/>
    <p:sldId id="271" r:id="rId29"/>
    <p:sldId id="431" r:id="rId30"/>
    <p:sldId id="454" r:id="rId31"/>
    <p:sldId id="40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2DE"/>
    <a:srgbClr val="C7A3DE"/>
    <a:srgbClr val="894A5B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/>
    <p:restoredTop sz="62963"/>
  </p:normalViewPr>
  <p:slideViewPr>
    <p:cSldViewPr snapToGrid="0">
      <p:cViewPr varScale="1">
        <p:scale>
          <a:sx n="82" d="100"/>
          <a:sy n="82" d="100"/>
        </p:scale>
        <p:origin x="20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E88609-7FA5-C0BD-5B51-8546DAAE01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19719-9135-099D-B409-0F43DA337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9A55-DD49-254D-81D0-A54C711CE72B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928C-AEB4-0B9B-9FE6-430367B71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9C55A-F694-39ED-2272-E822A88ACD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FEE8-A9D8-9743-8195-A06E1C58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6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5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5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6bd60b2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6bd60b2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0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5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1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9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43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0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32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44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25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11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82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26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4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8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73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c7ffcb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c7ffcb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c7ffcb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c7ffcb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5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c7ffcb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c7ffcb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8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9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r>
              <a:rPr lang="en-US" dirty="0"/>
              <a:t>1500 constraints =&gt; witness for circuit is ~1500 elements</a:t>
            </a:r>
          </a:p>
        </p:txBody>
      </p:sp>
    </p:spTree>
    <p:extLst>
      <p:ext uri="{BB962C8B-B14F-4D97-AF65-F5344CB8AC3E}">
        <p14:creationId xmlns:p14="http://schemas.microsoft.com/office/powerpoint/2010/main" val="34697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1500 constraints =&gt; witness for circuit is ~1500 elements</a:t>
            </a:r>
          </a:p>
        </p:txBody>
      </p:sp>
    </p:spTree>
    <p:extLst>
      <p:ext uri="{BB962C8B-B14F-4D97-AF65-F5344CB8AC3E}">
        <p14:creationId xmlns:p14="http://schemas.microsoft.com/office/powerpoint/2010/main" val="41308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6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9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5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64EC8F19-83BC-9D48-B0A3-2454DFB4A0AB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44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0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12A-028E-6240-A5E8-167B2B649BB0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846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F6F7-EDA6-824A-A467-891BFAA9D3EA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627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FD1F-BDF5-FA4A-8F97-2D930FB9BA1D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16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38B-C0FF-724C-AE66-5394D2EF7305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523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BB2-3AD9-374B-9FC2-A29A1987F75D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236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B75-47C8-F747-ADAF-CD37E80664C5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99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E7E-24F2-E041-8E65-080E8E9F78F2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EEDC-5DAC-C14F-9927-A7A741981577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310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7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BBE5-A302-DD4B-9005-71463C422E13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7547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2603-1EB7-6D43-85FD-34C433513247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573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8FE5-30A1-E042-98B8-2DCEDF3D24E8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495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E684-218E-CA46-8E1F-6B10224427C4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483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8898-5673-1E49-8C55-7359D2FBC4CD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56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DA39-0CD1-434E-AF23-134A3734E5C5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884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2981-4C53-194B-8AAD-0DF051E6D3DA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724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0776-1344-9946-8B47-2DF366B93761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118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03432E-CFC4-9040-9626-380E9A13F5CF}" type="datetime1">
              <a:rPr lang="en-US" smtClean="0"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5788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0.png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2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Complex math formulas on a blackboard">
            <a:extLst>
              <a:ext uri="{FF2B5EF4-FFF2-40B4-BE49-F238E27FC236}">
                <a16:creationId xmlns:a16="http://schemas.microsoft.com/office/drawing/2014/main" id="{D2B46746-3381-4BFA-B2A1-50D474C9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rcRect t="18208" b="473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514216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73907" y="1473201"/>
            <a:ext cx="7596186" cy="181609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cs typeface="Charm" pitchFamily="2" charset="-34"/>
              </a:rPr>
              <a:t>Proofs for Deep Thought: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cs typeface="Charm" pitchFamily="2" charset="-34"/>
              </a:rPr>
              <a:t>Accumulation for Large Memories and Deterministic Computations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971799" y="3289299"/>
            <a:ext cx="5398294" cy="1054100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benedikt</a:t>
            </a:r>
            <a:r>
              <a:rPr lang="en-US" dirty="0"/>
              <a:t> </a:t>
            </a:r>
            <a:r>
              <a:rPr lang="en-US" dirty="0" err="1"/>
              <a:t>bünz</a:t>
            </a:r>
            <a:r>
              <a:rPr lang="en-US" dirty="0"/>
              <a:t>, </a:t>
            </a:r>
            <a:r>
              <a:rPr lang="en-US" b="1" dirty="0"/>
              <a:t>Jessica Chen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New York university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DA0D9-05E8-A7BE-64F0-64200C0C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799" y="4402931"/>
            <a:ext cx="3670468" cy="2833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Asiacrypt</a:t>
            </a:r>
            <a:r>
              <a:rPr lang="en-US" dirty="0"/>
              <a:t> 2025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4451D-2BAA-764C-012C-5C020E03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718" y="4402931"/>
            <a:ext cx="413375" cy="283369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1"/>
    </mc:Choice>
    <mc:Fallback xmlns="">
      <p:transition spd="slow" advTm="142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>
            <a:extLst>
              <a:ext uri="{FF2B5EF4-FFF2-40B4-BE49-F238E27FC236}">
                <a16:creationId xmlns:a16="http://schemas.microsoft.com/office/drawing/2014/main" id="{7EEF8AD4-09EA-B18D-8444-79BE1D7B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Building accumulation scheme: PROTOSTAR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1" y="1246611"/>
                <a:ext cx="8115298" cy="354054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[BC23] Efficiently compiles any</a:t>
                </a:r>
                <a:r>
                  <a:rPr lang="en-US" sz="2200" b="1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public-coin protocol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𝛱</m:t>
                    </m:r>
                    <m:r>
                      <a:rPr lang="en-US" sz="2200" i="1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with an algebraic verifier</a:t>
                </a:r>
                <a:r>
                  <a:rPr lang="en-US" sz="2200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into an accumulation scheme</a:t>
                </a: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complexity dominated by committing to prover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msgs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</a:t>
                </a:r>
                <a:r>
                  <a:rPr lang="en-US" sz="2200" b="1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in</a:t>
                </a:r>
                <a:r>
                  <a:rPr lang="en-US" sz="2200" b="1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𝛱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endParaRPr lang="en-US" sz="2200" b="1" dirty="0">
                  <a:solidFill>
                    <a:srgbClr val="AF52DE"/>
                  </a:solidFill>
                  <a:latin typeface="+mj-lt"/>
                  <a:cs typeface="Charm" pitchFamily="2" charset="-34"/>
                </a:endParaRPr>
              </a:p>
              <a:p>
                <a:pPr lvl="1">
                  <a:buClr>
                    <a:schemeClr val="bg2"/>
                  </a:buClr>
                </a:pPr>
                <a:r>
                  <a:rPr lang="en-US" sz="205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Committing to zeros is free! Complexity depends on # nonzero prover </a:t>
                </a:r>
                <a:r>
                  <a:rPr lang="en-US" sz="205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msgs</a:t>
                </a:r>
                <a:r>
                  <a:rPr lang="en-US" sz="2000" dirty="0">
                    <a:solidFill>
                      <a:schemeClr val="bg1"/>
                    </a:solidFill>
                    <a:cs typeface="Charm" pitchFamily="2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𝑛</m:t>
                    </m:r>
                  </m:oMath>
                </a14:m>
                <a:r>
                  <a:rPr lang="en-US" sz="2000" b="1" dirty="0">
                    <a:solidFill>
                      <a:srgbClr val="AF52DE"/>
                    </a:solidFill>
                    <a:cs typeface="Charm" pitchFamily="2" charset="-34"/>
                  </a:rPr>
                  <a:t> </a:t>
                </a:r>
                <a:endParaRPr lang="en-US" sz="205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(part of recursive circuit) depends on # rounds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and verifier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𝑑</m:t>
                    </m:r>
                  </m:oMath>
                </a14:m>
                <a:endParaRPr lang="en-US" sz="2200" b="0" dirty="0">
                  <a:solidFill>
                    <a:srgbClr val="AF52DE"/>
                  </a:solidFill>
                  <a:latin typeface="+mj-lt"/>
                  <a:cs typeface="Charm" pitchFamily="2" charset="-34"/>
                </a:endParaRPr>
              </a:p>
              <a:p>
                <a:pPr lvl="1">
                  <a:buClr>
                    <a:schemeClr val="bg2"/>
                  </a:buClr>
                </a:pPr>
                <a:r>
                  <a:rPr lang="en-US" sz="205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does not depend on # prover </a:t>
                </a:r>
                <a:r>
                  <a:rPr lang="en-US" sz="205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msgs</a:t>
                </a:r>
                <a:r>
                  <a:rPr lang="en-US" sz="205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or complexity of verification circuit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1" y="1246611"/>
                <a:ext cx="8115298" cy="3540541"/>
              </a:xfrm>
              <a:blipFill>
                <a:blip r:embed="rId6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887B774-8F73-982B-9E07-9430A9E2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D14AC-A0F8-9C12-F107-C2E53A9C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9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7"/>
    </mc:Choice>
    <mc:Fallback xmlns="">
      <p:transition spd="slow" advTm="51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>
            <a:extLst>
              <a:ext uri="{FF2B5EF4-FFF2-40B4-BE49-F238E27FC236}">
                <a16:creationId xmlns:a16="http://schemas.microsoft.com/office/drawing/2014/main" id="{7EEF8AD4-09EA-B18D-8444-79BE1D7B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2487905"/>
            <a:ext cx="8629649" cy="1092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Our Goal: Accumulation for memory-proving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1" y="239257"/>
                <a:ext cx="8115298" cy="224864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[BC23] Efficiently compiles any</a:t>
                </a:r>
                <a:r>
                  <a:rPr lang="en-US" sz="22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public-coin protocol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𝛱</m:t>
                    </m:r>
                    <m:r>
                      <a:rPr lang="en-US" sz="22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with an algebraic verifier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into an accumulation scheme</a:t>
                </a: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complexity depends on # nonzero prover messages </a:t>
                </a:r>
                <a14:m>
                  <m:oMath xmlns:m="http://schemas.openxmlformats.org/officeDocument/2006/math">
                    <m:r>
                      <a:rPr lang="en-US" sz="22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𝑛</m:t>
                    </m:r>
                  </m:oMath>
                </a14:m>
                <a:endParaRPr lang="en-US" sz="205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Charm" pitchFamily="2" charset="-34"/>
                </a:endParaRPr>
              </a:p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(part of recursive circuit) depends on # rounds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latin typeface="+mj-lt"/>
                    <a:cs typeface="Charm" pitchFamily="2" charset="-34"/>
                  </a:rPr>
                  <a:t> and verifier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𝑑</m:t>
                    </m:r>
                  </m:oMath>
                </a14:m>
                <a:endParaRPr lang="en-US" sz="2200" dirty="0">
                  <a:solidFill>
                    <a:schemeClr val="tx1">
                      <a:lumMod val="50000"/>
                    </a:schemeClr>
                  </a:solidFill>
                  <a:latin typeface="+mj-lt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1" y="239257"/>
                <a:ext cx="8115298" cy="2248648"/>
              </a:xfrm>
              <a:blipFill>
                <a:blip r:embed="rId6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3DF62E-F6F8-541C-AEBD-2E3D8E2D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D14AC-A0F8-9C12-F107-C2E53A9C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4D336-0329-CF12-197B-869581C83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1" y="3125203"/>
                <a:ext cx="8115298" cy="174662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An interactive memory-proving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that is public-coin with an algebraic verifier and small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𝑛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,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𝑘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,</m:t>
                    </m:r>
                    <m:r>
                      <a:rPr lang="en-US" sz="2200" i="1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𝑑</m:t>
                    </m:r>
                  </m:oMath>
                </a14:m>
                <a:r>
                  <a:rPr lang="en-US" sz="2200" dirty="0">
                    <a:solidFill>
                      <a:srgbClr val="AF52DE"/>
                    </a:solidFill>
                    <a:latin typeface="+mj-lt"/>
                    <a:cs typeface="Charm" pitchFamily="2" charset="-34"/>
                  </a:rPr>
                  <a:t> </a:t>
                </a:r>
                <a:endParaRPr lang="en-US" sz="220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  <a:p>
                <a:pPr marL="0" indent="0">
                  <a:buClr>
                    <a:schemeClr val="bg2"/>
                  </a:buClr>
                  <a:buFont typeface="Arial"/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	=&gt; compile into accumulation scheme using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ProtoStar</a:t>
                </a:r>
                <a:endParaRPr lang="en-US" sz="220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4D336-0329-CF12-197B-869581C83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3125203"/>
                <a:ext cx="8115298" cy="1746624"/>
              </a:xfrm>
              <a:prstGeom prst="rect">
                <a:avLst/>
              </a:prstGeom>
              <a:blipFill>
                <a:blip r:embed="rId7"/>
                <a:stretch>
                  <a:fillRect l="-781" r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325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6426">
        <p159:morph option="byWord"/>
      </p:transition>
    </mc:Choice>
    <mc:Fallback xmlns="">
      <p:transition spd="slow" advTm="26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5544" y="970930"/>
            <a:ext cx="8230529" cy="128239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dirty="0"/>
              <a:t>Research Question: </a:t>
            </a:r>
            <a:br>
              <a:rPr lang="en-US" sz="3200" dirty="0"/>
            </a:br>
            <a:r>
              <a:rPr lang="en-US" sz="3200" dirty="0">
                <a:latin typeface="+mn-lt"/>
              </a:rPr>
              <a:t>Efficient memory-proving for large memories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Google Shape;92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23150" y="2691484"/>
                <a:ext cx="7562923" cy="2012512"/>
              </a:xfrm>
              <a:prstGeom prst="rect">
                <a:avLst/>
              </a:prstGeom>
              <a:noFill/>
            </p:spPr>
            <p:txBody>
              <a:bodyPr spcFirstLastPara="1" vert="horz" lIns="91440" tIns="45720" rIns="91440" bIns="45720" rtlCol="0" anchor="t" anchorCtr="0">
                <a:normAutofit/>
              </a:bodyPr>
              <a:lstStyle/>
              <a:p>
                <a:pPr marL="0" indent="0" defTabSz="457200">
                  <a:spcAft>
                    <a:spcPts val="1000"/>
                  </a:spcAft>
                  <a:buSzPct val="100000"/>
                  <a:buNone/>
                </a:pPr>
                <a:r>
                  <a:rPr lang="en-US" sz="2400" dirty="0">
                    <a:latin typeface="+mj-lt"/>
                  </a:rPr>
                  <a:t>Can we do memory-proving without proving hashes </a:t>
                </a:r>
              </a:p>
              <a:p>
                <a:pPr marL="0" indent="0" defTabSz="457200">
                  <a:spcAft>
                    <a:spcPts val="1000"/>
                  </a:spcAft>
                  <a:buSzPct val="100000"/>
                  <a:buNone/>
                </a:pPr>
                <a:r>
                  <a:rPr lang="en-US" sz="2400" dirty="0">
                    <a:latin typeface="+mj-lt"/>
                  </a:rPr>
                  <a:t>With the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independent of memory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+mj-lt"/>
                  </a:rPr>
                  <a:t>? </a:t>
                </a:r>
              </a:p>
            </p:txBody>
          </p:sp>
        </mc:Choice>
        <mc:Fallback xmlns="">
          <p:sp>
            <p:nvSpPr>
              <p:cNvPr id="92" name="Google Shape;92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23150" y="2691484"/>
                <a:ext cx="7562923" cy="2012512"/>
              </a:xfrm>
              <a:prstGeom prst="rect">
                <a:avLst/>
              </a:prstGeom>
              <a:blipFill>
                <a:blip r:embed="rId6"/>
                <a:stretch>
                  <a:fillRect l="-1174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8A46C2-C6F0-FC56-5ECF-60CACB5868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6"/>
    </mc:Choice>
    <mc:Fallback xmlns="">
      <p:transition spd="slow" advTm="2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2">
            <a:extLst>
              <a:ext uri="{FF2B5EF4-FFF2-40B4-BE49-F238E27FC236}">
                <a16:creationId xmlns:a16="http://schemas.microsoft.com/office/drawing/2014/main" id="{D9E61EE4-393B-E7F1-CABB-7554ADC0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Our Results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D955C-6B15-3203-AE4F-6699E985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AAF6A-40C5-AC57-DD9C-77507D4B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55;p28">
                <a:extLst>
                  <a:ext uri="{FF2B5EF4-FFF2-40B4-BE49-F238E27FC236}">
                    <a16:creationId xmlns:a16="http://schemas.microsoft.com/office/drawing/2014/main" id="{A929A7E0-B286-0318-ED3F-32AEDA03C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450732"/>
                <a:ext cx="8339504" cy="276957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2400" dirty="0">
                    <a:latin typeface="+mj-lt"/>
                  </a:rPr>
                  <a:t>We designed an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  <a:cs typeface="Charm" pitchFamily="2" charset="-34"/>
                  </a:rPr>
                  <a:t>interactive memory-proving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  <a:cs typeface="Charm" pitchFamily="2" charset="-34"/>
                  </a:rPr>
                  <a:t> that is public-coin with a low-degree algebraic verifier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 cost of the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from compiling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independent of memory size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742950" lvl="1" indent="-285750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only commits to ~12 elements per read/write </a:t>
                </a:r>
              </a:p>
              <a:p>
                <a:pPr marL="285750" indent="-285750"/>
                <a:r>
                  <a:rPr lang="en-US" sz="2550" dirty="0">
                    <a:solidFill>
                      <a:schemeClr val="tx1"/>
                    </a:solidFill>
                    <a:latin typeface="+mj-lt"/>
                  </a:rPr>
                  <a:t>More than 100X improvement on the previous best approach</a:t>
                </a:r>
              </a:p>
            </p:txBody>
          </p:sp>
        </mc:Choice>
        <mc:Fallback xmlns="">
          <p:sp>
            <p:nvSpPr>
              <p:cNvPr id="5" name="Google Shape;155;p28">
                <a:extLst>
                  <a:ext uri="{FF2B5EF4-FFF2-40B4-BE49-F238E27FC236}">
                    <a16:creationId xmlns:a16="http://schemas.microsoft.com/office/drawing/2014/main" id="{A929A7E0-B286-0318-ED3F-32AEDA03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450732"/>
                <a:ext cx="8339504" cy="2769576"/>
              </a:xfrm>
              <a:prstGeom prst="rect">
                <a:avLst/>
              </a:prstGeom>
              <a:blipFill>
                <a:blip r:embed="rId6"/>
                <a:stretch>
                  <a:fillRect l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91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5"/>
    </mc:Choice>
    <mc:Fallback xmlns="">
      <p:transition spd="slow" advTm="33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>
            <a:extLst>
              <a:ext uri="{FF2B5EF4-FFF2-40B4-BE49-F238E27FC236}">
                <a16:creationId xmlns:a16="http://schemas.microsoft.com/office/drawing/2014/main" id="{7EEF8AD4-09EA-B18D-8444-79BE1D7B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Starting Point: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MEMory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-proving in PROTOSTAR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51" y="1495872"/>
                <a:ext cx="8115298" cy="3298004"/>
              </a:xfrm>
            </p:spPr>
            <p:txBody>
              <a:bodyPr anchor="t">
                <a:normAutofit/>
              </a:bodyPr>
              <a:lstStyle/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Only supports static, read-only memory</a:t>
                </a:r>
              </a:p>
              <a:p>
                <a:pPr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 cost independent of the memory size</a:t>
                </a:r>
              </a:p>
              <a:p>
                <a:pPr lvl="1">
                  <a:buClr>
                    <a:schemeClr val="bg2"/>
                  </a:buClr>
                </a:pPr>
                <a:r>
                  <a:rPr lang="en-US" sz="2000" b="1" dirty="0">
                    <a:solidFill>
                      <a:schemeClr val="bg1"/>
                    </a:solidFill>
                    <a:latin typeface="+mj-lt"/>
                  </a:rPr>
                  <a:t>two</a:t>
                </a: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 group scalar multiplications per read operation</a:t>
                </a:r>
                <a:endParaRPr lang="en-US" sz="220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  <a:p>
                <a:pPr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  <a:cs typeface="Charm" pitchFamily="2" charset="-34"/>
                  </a:rPr>
                  <a:t>Lookup-based approach</a:t>
                </a:r>
                <a:endParaRPr lang="en-US" sz="2050" dirty="0">
                  <a:solidFill>
                    <a:schemeClr val="bg1"/>
                  </a:solidFill>
                  <a:latin typeface="+mj-lt"/>
                  <a:cs typeface="Charm" pitchFamily="2" charset="-34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60D19FC-4A87-ACA4-CD2A-C22BE4073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51" y="1495872"/>
                <a:ext cx="8115298" cy="3298004"/>
              </a:xfrm>
              <a:blipFill>
                <a:blip r:embed="rId6"/>
                <a:stretch>
                  <a:fillRect l="-781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B36D6-A0B2-DC80-22CB-85EAF2C9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D14AC-A0F8-9C12-F107-C2E53A9C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E7A64-ED16-7F16-3B2D-03366CDF9BCD}"/>
              </a:ext>
            </a:extLst>
          </p:cNvPr>
          <p:cNvSpPr txBox="1"/>
          <p:nvPr/>
        </p:nvSpPr>
        <p:spPr>
          <a:xfrm>
            <a:off x="481265" y="3714269"/>
            <a:ext cx="818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F52DE"/>
                </a:solidFill>
                <a:latin typeface="Cambria" panose="02040503050406030204" pitchFamily="18" charset="0"/>
                <a:ea typeface="Ayuthaya" pitchFamily="2" charset="-34"/>
                <a:cs typeface="Ayuthaya" pitchFamily="2" charset="-34"/>
              </a:rPr>
              <a:t>We extend the lookup argument to support dynamic 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4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63"/>
    </mc:Choice>
    <mc:Fallback xmlns="">
      <p:transition spd="slow" advTm="29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3">
            <a:extLst>
              <a:ext uri="{FF2B5EF4-FFF2-40B4-BE49-F238E27FC236}">
                <a16:creationId xmlns:a16="http://schemas.microsoft.com/office/drawing/2014/main" id="{037C090A-1647-48D7-ED9C-68C5940576D2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Argument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LogUp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[Hab22]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818" y="1287831"/>
                <a:ext cx="8079264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be a field of size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Given witness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and lookup table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⊆{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with duplicates removed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iff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such that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8" y="1287831"/>
                <a:ext cx="8079264" cy="3416400"/>
              </a:xfrm>
              <a:prstGeom prst="rect">
                <a:avLst/>
              </a:prstGeom>
              <a:blipFill>
                <a:blip r:embed="rId5"/>
                <a:stretch>
                  <a:fillRect l="-1256" r="-1884" b="-3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F49FFDD-7B7A-EB58-8F90-2FA331F5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3D749-3632-24B6-45E2-F4C99EC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24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9"/>
    </mc:Choice>
    <mc:Fallback xmlns="">
      <p:transition spd="slow" advTm="354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3">
            <a:extLst>
              <a:ext uri="{FF2B5EF4-FFF2-40B4-BE49-F238E27FC236}">
                <a16:creationId xmlns:a16="http://schemas.microsoft.com/office/drawing/2014/main" id="{037C090A-1647-48D7-ED9C-68C5940576D2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Argument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LogUp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[Hab22]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818" y="1287831"/>
                <a:ext cx="8079264" cy="128391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8" y="1287831"/>
                <a:ext cx="8079264" cy="1283919"/>
              </a:xfrm>
              <a:prstGeom prst="rect">
                <a:avLst/>
              </a:prstGeom>
              <a:blipFill>
                <a:blip r:embed="rId6"/>
                <a:stretch>
                  <a:fillRect t="-85294" b="-1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8848-1265-E192-4AFB-EBD3D09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3D749-3632-24B6-45E2-F4C99EC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B23E4E-11EE-48F2-C481-554AB535B6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555238"/>
                  </p:ext>
                </p:extLst>
              </p:nvPr>
            </p:nvGraphicFramePr>
            <p:xfrm>
              <a:off x="5011144" y="2579969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B23E4E-11EE-48F2-C481-554AB535B6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555238"/>
                  </p:ext>
                </p:extLst>
              </p:nvPr>
            </p:nvGraphicFramePr>
            <p:xfrm>
              <a:off x="5011144" y="2579969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64" t="-2778" r="-5128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00A7C7F-F7E5-6A99-DAB6-9877449E56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487706"/>
                  </p:ext>
                </p:extLst>
              </p:nvPr>
            </p:nvGraphicFramePr>
            <p:xfrm>
              <a:off x="3402489" y="3037169"/>
              <a:ext cx="5048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825">
                      <a:extLst>
                        <a:ext uri="{9D8B030D-6E8A-4147-A177-3AD203B41FA5}">
                          <a16:colId xmlns:a16="http://schemas.microsoft.com/office/drawing/2014/main" val="28490116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743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1702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381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4764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00A7C7F-F7E5-6A99-DAB6-9877449E56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487706"/>
                  </p:ext>
                </p:extLst>
              </p:nvPr>
            </p:nvGraphicFramePr>
            <p:xfrm>
              <a:off x="3402489" y="3037169"/>
              <a:ext cx="5048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825">
                      <a:extLst>
                        <a:ext uri="{9D8B030D-6E8A-4147-A177-3AD203B41FA5}">
                          <a16:colId xmlns:a16="http://schemas.microsoft.com/office/drawing/2014/main" val="284901160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2778" r="-7317" b="-3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7437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170238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3811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47640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FC1273-FD86-72B9-0FCD-1ABF32C2EA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459162"/>
                  </p:ext>
                </p:extLst>
              </p:nvPr>
            </p:nvGraphicFramePr>
            <p:xfrm>
              <a:off x="5495062" y="2580715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FC1273-FD86-72B9-0FCD-1ABF32C2EA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459162"/>
                  </p:ext>
                </p:extLst>
              </p:nvPr>
            </p:nvGraphicFramePr>
            <p:xfrm>
              <a:off x="5495062" y="2580715"/>
              <a:ext cx="47625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6250">
                      <a:extLst>
                        <a:ext uri="{9D8B030D-6E8A-4147-A177-3AD203B41FA5}">
                          <a16:colId xmlns:a16="http://schemas.microsoft.com/office/drawing/2014/main" val="362198489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t="-2778" r="-5128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7679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78735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37887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79898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accent2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2725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A4725D-857B-9CDB-7651-1DD336F49D26}"/>
              </a:ext>
            </a:extLst>
          </p:cNvPr>
          <p:cNvCxnSpPr>
            <a:cxnSpLocks/>
          </p:cNvCxnSpPr>
          <p:nvPr/>
        </p:nvCxnSpPr>
        <p:spPr>
          <a:xfrm>
            <a:off x="5897479" y="4593446"/>
            <a:ext cx="12550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A1F75E6-B172-858B-E565-113600B07A8F}"/>
              </a:ext>
            </a:extLst>
          </p:cNvPr>
          <p:cNvCxnSpPr>
            <a:cxnSpLocks/>
          </p:cNvCxnSpPr>
          <p:nvPr/>
        </p:nvCxnSpPr>
        <p:spPr>
          <a:xfrm>
            <a:off x="5897479" y="3270142"/>
            <a:ext cx="1255059" cy="1209002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D891F0-AB41-4943-B122-E463FC79D254}"/>
              </a:ext>
            </a:extLst>
          </p:cNvPr>
          <p:cNvSpPr txBox="1"/>
          <p:nvPr/>
        </p:nvSpPr>
        <p:spPr>
          <a:xfrm>
            <a:off x="7152538" y="4248311"/>
            <a:ext cx="17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Sparseness!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41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55929">
        <p159:morph option="byWord"/>
      </p:transition>
    </mc:Choice>
    <mc:Fallback xmlns="">
      <p:transition spd="med" advTm="55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4595" y="326676"/>
                <a:ext cx="3666014" cy="120066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algn="r">
                  <a:spcAft>
                    <a:spcPts val="1200"/>
                  </a:spcAft>
                  <a:buClr>
                    <a:schemeClr val="bg2"/>
                  </a:buClr>
                </a:pPr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r">
                  <a:spcAft>
                    <a:spcPts val="1200"/>
                  </a:spcAft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 algn="r">
                  <a:spcAft>
                    <a:spcPts val="1200"/>
                  </a:spcAft>
                  <a:buFont typeface="Arial"/>
                  <a:buNone/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95" y="326676"/>
                <a:ext cx="3666014" cy="1200661"/>
              </a:xfrm>
              <a:prstGeom prst="rect">
                <a:avLst/>
              </a:prstGeom>
              <a:blipFill>
                <a:blip r:embed="rId3"/>
                <a:stretch>
                  <a:fillRect l="-23793" t="-90625" b="-1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357B-A475-9125-0230-270B72A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F914E2-C48A-A68B-E34C-F18593A2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3B292F-94B6-55CD-88AC-D2E6DD83D902}"/>
              </a:ext>
            </a:extLst>
          </p:cNvPr>
          <p:cNvGrpSpPr/>
          <p:nvPr/>
        </p:nvGrpSpPr>
        <p:grpSpPr>
          <a:xfrm>
            <a:off x="184132" y="1717040"/>
            <a:ext cx="8445517" cy="3152140"/>
            <a:chOff x="-4311" y="747565"/>
            <a:chExt cx="8523562" cy="3406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4B0B9D3-689C-705C-9F84-D479BC5D479A}"/>
                    </a:ext>
                  </a:extLst>
                </p:cNvPr>
                <p:cNvSpPr/>
                <p:nvPr/>
              </p:nvSpPr>
              <p:spPr>
                <a:xfrm>
                  <a:off x="311700" y="1169771"/>
                  <a:ext cx="3935735" cy="2984038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latin typeface="+mj-lt"/>
                  </a:endParaRPr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∈[ℓ]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latin typeface="+mj-lt"/>
                  </a:endParaRPr>
                </a:p>
                <a:p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74B0B9D3-689C-705C-9F84-D479BC5D4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700" y="1169771"/>
                  <a:ext cx="3935735" cy="2984038"/>
                </a:xfrm>
                <a:prstGeom prst="roundRect">
                  <a:avLst/>
                </a:prstGeom>
                <a:blipFill>
                  <a:blip r:embed="rId4"/>
                  <a:stretch>
                    <a:fillRect t="-2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335FEC18-B403-A962-C8DB-96B0F3A78FB6}"/>
                    </a:ext>
                  </a:extLst>
                </p:cNvPr>
                <p:cNvSpPr/>
                <p:nvPr/>
              </p:nvSpPr>
              <p:spPr>
                <a:xfrm>
                  <a:off x="5823319" y="1169772"/>
                  <a:ext cx="2649557" cy="2642525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endParaRPr lang="en-US" dirty="0">
                    <a:latin typeface="+mj-lt"/>
                  </a:endParaRPr>
                </a:p>
                <a:p>
                  <a:endParaRPr lang="en-US" dirty="0">
                    <a:latin typeface="+mj-lt"/>
                  </a:endParaRPr>
                </a:p>
                <a:p>
                  <a:r>
                    <a:rPr lang="en-US" dirty="0">
                      <a:latin typeface="+mj-lt"/>
                    </a:rPr>
                    <a:t>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a14:m>
                  <a:endParaRPr lang="en-US" dirty="0">
                    <a:latin typeface="+mj-lt"/>
                  </a:endParaRPr>
                </a:p>
                <a:p>
                  <a:endParaRPr lang="en-US" dirty="0">
                    <a:latin typeface="+mj-lt"/>
                  </a:endParaRPr>
                </a:p>
                <a:p>
                  <a:r>
                    <a:rPr lang="en-US" dirty="0">
                      <a:latin typeface="+mj-lt"/>
                    </a:rPr>
                    <a:t>Checks sum and fraction correctness</a:t>
                  </a: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335FEC18-B403-A962-C8DB-96B0F3A78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319" y="1169772"/>
                  <a:ext cx="2649557" cy="2642525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2D2268F-5CC5-BF3B-613D-CA3F8C5C2D77}"/>
                    </a:ext>
                  </a:extLst>
                </p:cNvPr>
                <p:cNvSpPr txBox="1"/>
                <p:nvPr/>
              </p:nvSpPr>
              <p:spPr>
                <a:xfrm>
                  <a:off x="-4311" y="747565"/>
                  <a:ext cx="3844887" cy="3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2D2268F-5CC5-BF3B-613D-CA3F8C5C2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11" y="747565"/>
                  <a:ext cx="3844887" cy="379206"/>
                </a:xfrm>
                <a:prstGeom prst="rect">
                  <a:avLst/>
                </a:prstGeom>
                <a:blipFill>
                  <a:blip r:embed="rId6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84A89B-4B2D-B382-2795-EDA471983AD8}"/>
                    </a:ext>
                  </a:extLst>
                </p:cNvPr>
                <p:cNvSpPr txBox="1"/>
                <p:nvPr/>
              </p:nvSpPr>
              <p:spPr>
                <a:xfrm>
                  <a:off x="5564894" y="801384"/>
                  <a:ext cx="295435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84A89B-4B2D-B382-2795-EDA471983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894" y="801384"/>
                  <a:ext cx="2954357" cy="374270"/>
                </a:xfrm>
                <a:prstGeom prst="rect">
                  <a:avLst/>
                </a:prstGeom>
                <a:blipFill>
                  <a:blip r:embed="rId7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1E2747F-FFB8-B91C-10C0-8C2439A1B981}"/>
                </a:ext>
              </a:extLst>
            </p:cNvPr>
            <p:cNvCxnSpPr>
              <a:cxnSpLocks/>
            </p:cNvCxnSpPr>
            <p:nvPr/>
          </p:nvCxnSpPr>
          <p:spPr>
            <a:xfrm>
              <a:off x="4247435" y="1896882"/>
              <a:ext cx="15758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3BF94F-4725-EA9B-7E27-3478625189EA}"/>
                    </a:ext>
                  </a:extLst>
                </p:cNvPr>
                <p:cNvSpPr txBox="1"/>
                <p:nvPr/>
              </p:nvSpPr>
              <p:spPr>
                <a:xfrm>
                  <a:off x="4139575" y="1470794"/>
                  <a:ext cx="1683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E3BF94F-4725-EA9B-7E27-347862518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575" y="1470794"/>
                  <a:ext cx="168374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548CD2-170E-D925-A28C-DD71DF82868F}"/>
                    </a:ext>
                  </a:extLst>
                </p:cNvPr>
                <p:cNvSpPr txBox="1"/>
                <p:nvPr/>
              </p:nvSpPr>
              <p:spPr>
                <a:xfrm>
                  <a:off x="4139575" y="2045622"/>
                  <a:ext cx="1683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548CD2-170E-D925-A28C-DD71DF828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575" y="2045622"/>
                  <a:ext cx="168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279884B-5237-45B1-FBD7-5723DDD77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7435" y="2439747"/>
              <a:ext cx="15758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D79D1B9-3988-50DF-AA54-2FD5C556F553}"/>
                    </a:ext>
                  </a:extLst>
                </p:cNvPr>
                <p:cNvSpPr txBox="1"/>
                <p:nvPr/>
              </p:nvSpPr>
              <p:spPr>
                <a:xfrm>
                  <a:off x="4000946" y="2712005"/>
                  <a:ext cx="19610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D79D1B9-3988-50DF-AA54-2FD5C556F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946" y="2712005"/>
                  <a:ext cx="1961002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91EEFDC-9F01-681F-F803-575522A57058}"/>
                </a:ext>
              </a:extLst>
            </p:cNvPr>
            <p:cNvCxnSpPr>
              <a:cxnSpLocks/>
            </p:cNvCxnSpPr>
            <p:nvPr/>
          </p:nvCxnSpPr>
          <p:spPr>
            <a:xfrm>
              <a:off x="4247435" y="3106557"/>
              <a:ext cx="157588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Google Shape;119;p23">
            <a:extLst>
              <a:ext uri="{FF2B5EF4-FFF2-40B4-BE49-F238E27FC236}">
                <a16:creationId xmlns:a16="http://schemas.microsoft.com/office/drawing/2014/main" id="{55BC6C98-BD0E-44A0-BF59-6D2309A40299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protocol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726CB5-2EA0-32ED-DCBD-50C95CA5421D}"/>
              </a:ext>
            </a:extLst>
          </p:cNvPr>
          <p:cNvSpPr/>
          <p:nvPr/>
        </p:nvSpPr>
        <p:spPr>
          <a:xfrm>
            <a:off x="4559066" y="2343785"/>
            <a:ext cx="1130343" cy="4559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C8D051-2EE4-B9D4-5BB5-3601999BFFD9}"/>
              </a:ext>
            </a:extLst>
          </p:cNvPr>
          <p:cNvSpPr/>
          <p:nvPr/>
        </p:nvSpPr>
        <p:spPr>
          <a:xfrm>
            <a:off x="4559065" y="3491142"/>
            <a:ext cx="1130343" cy="4559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40EE63-F50A-9EB4-16FD-83DB1D8A080F}"/>
              </a:ext>
            </a:extLst>
          </p:cNvPr>
          <p:cNvCxnSpPr>
            <a:cxnSpLocks/>
            <a:stCxn id="15" idx="2"/>
            <a:endCxn id="2" idx="0"/>
          </p:cNvCxnSpPr>
          <p:nvPr/>
        </p:nvCxnSpPr>
        <p:spPr>
          <a:xfrm>
            <a:off x="4857861" y="2099500"/>
            <a:ext cx="266377" cy="24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23D715-3AEE-F9CF-531F-BBD1F3A18105}"/>
              </a:ext>
            </a:extLst>
          </p:cNvPr>
          <p:cNvCxnSpPr>
            <a:cxnSpLocks/>
            <a:stCxn id="13" idx="0"/>
            <a:endCxn id="6" idx="4"/>
          </p:cNvCxnSpPr>
          <p:nvPr/>
        </p:nvCxnSpPr>
        <p:spPr>
          <a:xfrm flipH="1" flipV="1">
            <a:off x="5124237" y="3947072"/>
            <a:ext cx="181005" cy="5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3A44D1-4036-E098-2A9E-57F75EA1A21E}"/>
              </a:ext>
            </a:extLst>
          </p:cNvPr>
          <p:cNvSpPr txBox="1"/>
          <p:nvPr/>
        </p:nvSpPr>
        <p:spPr>
          <a:xfrm>
            <a:off x="4307212" y="4475496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Vectors of fractions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70E4E-8F04-7169-1CCE-32D300E95C96}"/>
              </a:ext>
            </a:extLst>
          </p:cNvPr>
          <p:cNvSpPr txBox="1"/>
          <p:nvPr/>
        </p:nvSpPr>
        <p:spPr>
          <a:xfrm>
            <a:off x="3810170" y="1453169"/>
            <a:ext cx="209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Vectors of witnesses</a:t>
            </a:r>
          </a:p>
          <a:p>
            <a:r>
              <a:rPr lang="en-US" dirty="0">
                <a:solidFill>
                  <a:srgbClr val="0070C0"/>
                </a:solidFill>
              </a:rPr>
              <a:t>and numerators</a:t>
            </a:r>
          </a:p>
        </p:txBody>
      </p:sp>
    </p:spTree>
    <p:extLst>
      <p:ext uri="{BB962C8B-B14F-4D97-AF65-F5344CB8AC3E}">
        <p14:creationId xmlns:p14="http://schemas.microsoft.com/office/powerpoint/2010/main" val="128770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1263">
        <p159:morph option="byWord"/>
      </p:transition>
    </mc:Choice>
    <mc:Fallback xmlns="">
      <p:transition spd="med" advTm="31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3">
            <a:extLst>
              <a:ext uri="{FF2B5EF4-FFF2-40B4-BE49-F238E27FC236}">
                <a16:creationId xmlns:a16="http://schemas.microsoft.com/office/drawing/2014/main" id="{037C090A-1647-48D7-ED9C-68C5940576D2}"/>
              </a:ext>
            </a:extLst>
          </p:cNvPr>
          <p:cNvSpPr txBox="1">
            <a:spLocks/>
          </p:cNvSpPr>
          <p:nvPr/>
        </p:nvSpPr>
        <p:spPr>
          <a:xfrm>
            <a:off x="446168" y="715131"/>
            <a:ext cx="85206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The Lookup Argument (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LogUp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 [Hab22]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818" y="1287831"/>
                <a:ext cx="8079264" cy="314053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needs to commit to the prover messages, i.e. the vectors of witnesses, numerators and fractions</a:t>
                </a: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Nonzero numerators &amp; fractions on the right need to be sparse in order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cost to be independent of memory size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Google Shape;120;p23">
                <a:extLst>
                  <a:ext uri="{FF2B5EF4-FFF2-40B4-BE49-F238E27FC236}">
                    <a16:creationId xmlns:a16="http://schemas.microsoft.com/office/drawing/2014/main" id="{3DCAD34E-CAE1-A349-5F06-7CA8863D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8" y="1287831"/>
                <a:ext cx="8079264" cy="3140538"/>
              </a:xfrm>
              <a:prstGeom prst="rect">
                <a:avLst/>
              </a:prstGeom>
              <a:blipFill>
                <a:blip r:embed="rId3"/>
                <a:stretch>
                  <a:fillRect l="-942" t="-35081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C357B-A475-9125-0230-270B72A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F914E2-C48A-A68B-E34C-F18593A2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901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1263">
        <p159:morph option="byWord"/>
      </p:transition>
    </mc:Choice>
    <mc:Fallback xmlns="">
      <p:transition spd="med" advTm="31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318198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(offline memory-checking) are permutations of each other 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should </a:t>
                </a:r>
                <a:r>
                  <a:rPr lang="en-US" sz="2400" b="1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only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be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3181981"/>
              </a:xfrm>
              <a:prstGeom prst="rect">
                <a:avLst/>
              </a:prstGeom>
              <a:blipFill>
                <a:blip r:embed="rId5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27912-2F15-23AC-0F45-FF4B117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77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8"/>
    </mc:Choice>
    <mc:Fallback xmlns="">
      <p:transition spd="slow" advTm="312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FAEE3C-1AF5-CABD-9630-790620C5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Machine computation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794778-FEAD-81A4-7853-AD7C7FE8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19ACB6-208A-A0C5-2F3C-FB0652FF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A12131-59B5-0859-B137-99769D21D444}"/>
              </a:ext>
            </a:extLst>
          </p:cNvPr>
          <p:cNvGrpSpPr/>
          <p:nvPr/>
        </p:nvGrpSpPr>
        <p:grpSpPr>
          <a:xfrm>
            <a:off x="2977056" y="1862237"/>
            <a:ext cx="3638126" cy="2540695"/>
            <a:chOff x="529704" y="1950720"/>
            <a:chExt cx="3283726" cy="204718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AC20961-3B71-F723-B011-167954ACB836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F623BF-036C-8FC3-F8D5-C292BD219088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B84870-8080-1D38-1985-74B242A13DBE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99DF1AA-9DD3-9805-D9F2-12B103FD3F16}"/>
                </a:ext>
              </a:extLst>
            </p:cNvPr>
            <p:cNvCxnSpPr>
              <a:cxnSpLocks/>
              <a:stCxn id="23" idx="2"/>
              <a:endCxn id="37" idx="0"/>
            </p:cNvCxnSpPr>
            <p:nvPr/>
          </p:nvCxnSpPr>
          <p:spPr>
            <a:xfrm flipH="1">
              <a:off x="2055693" y="2412274"/>
              <a:ext cx="8238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D4B723D-4999-6894-3BE2-ABB0EA33F7A5}"/>
                </a:ext>
              </a:extLst>
            </p:cNvPr>
            <p:cNvSpPr/>
            <p:nvPr/>
          </p:nvSpPr>
          <p:spPr>
            <a:xfrm>
              <a:off x="1537534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A2465F-55B7-14D8-BC49-17810CB91B9D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C1EDEF-37ED-C7B8-2543-20749B8C2ED2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007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19398">
        <p159:morph option="byObject"/>
      </p:transition>
    </mc:Choice>
    <mc:Fallback xmlns="">
      <p:transition spd="slow" advTm="1939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are permutations of each other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 should only be updated in addresses written to and with the correct amount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  <a:blipFill>
                <a:blip r:embed="rId6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C0F13-A889-6138-3EF5-93A36996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/>
              <p:nvPr/>
            </p:nvSpPr>
            <p:spPr>
              <a:xfrm>
                <a:off x="1514497" y="3845860"/>
                <a:ext cx="64387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Can be easily proved by using lookup argument.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srgbClr val="AF52DE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 cost only depends on |RS|, independent of 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97" y="3845860"/>
                <a:ext cx="6438750" cy="830997"/>
              </a:xfrm>
              <a:prstGeom prst="rect">
                <a:avLst/>
              </a:prstGeom>
              <a:blipFill>
                <a:blip r:embed="rId7"/>
                <a:stretch>
                  <a:fillRect l="-157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4025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5576">
        <p159:morph option="byObject"/>
      </p:transition>
    </mc:Choice>
    <mc:Fallback xmlns="">
      <p:transition advTm="25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are permutations of each other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 should only be updated in addresses written to and with the correct amount</a:t>
                </a: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  <a:blipFill>
                <a:blip r:embed="rId6"/>
                <a:stretch>
                  <a:fillRect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98C7A-9031-AB48-6E57-60638537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1B101-880C-666C-4B5D-02FB62A734CB}"/>
              </a:ext>
            </a:extLst>
          </p:cNvPr>
          <p:cNvSpPr txBox="1"/>
          <p:nvPr/>
        </p:nvSpPr>
        <p:spPr>
          <a:xfrm>
            <a:off x="1781365" y="3845860"/>
            <a:ext cx="684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AF52DE"/>
                </a:solidFill>
                <a:latin typeface="+mj-lt"/>
              </a:rPr>
              <a:t>Extend the </a:t>
            </a:r>
            <a:r>
              <a:rPr lang="en-US" sz="2400" dirty="0" err="1">
                <a:solidFill>
                  <a:srgbClr val="AF52DE"/>
                </a:solidFill>
                <a:latin typeface="+mj-lt"/>
              </a:rPr>
              <a:t>LogUp</a:t>
            </a:r>
            <a:r>
              <a:rPr lang="en-US" sz="2400" dirty="0">
                <a:solidFill>
                  <a:srgbClr val="AF52DE"/>
                </a:solidFill>
                <a:latin typeface="+mj-lt"/>
              </a:rPr>
              <a:t> argument to indexed vector lookup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9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737">
        <p159:morph option="byWord"/>
      </p:transition>
    </mc:Choice>
    <mc:Fallback xmlns="">
      <p:transition advTm="8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45720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114300" indent="0">
                  <a:spcAft>
                    <a:spcPts val="0"/>
                  </a:spcAft>
                  <a:buClr>
                    <a:schemeClr val="bg2"/>
                  </a:buClr>
                  <a:buSzPts val="1800"/>
                  <a:buNone/>
                </a:pP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4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C7EFC2-E868-F83D-64CB-40AE061F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Subrelation</a:t>
                </a:r>
                <a:r>
                  <a:rPr lang="en-US" sz="2200" dirty="0">
                    <a:solidFill>
                      <a:schemeClr val="bg1"/>
                    </a:solidFill>
                  </a:rPr>
                  <a:t>: indexed vector lookup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and lookup table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iff there 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such that</a:t>
                </a:r>
              </a:p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b="-1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63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9231">
        <p159:morph option="byWord"/>
      </p:transition>
    </mc:Choice>
    <mc:Fallback xmlns="">
      <p:transition spd="slow" advTm="29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45720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114300" indent="0">
                  <a:spcAft>
                    <a:spcPts val="0"/>
                  </a:spcAft>
                  <a:buClr>
                    <a:schemeClr val="bg2"/>
                  </a:buClr>
                  <a:buSzPts val="1800"/>
                  <a:buNone/>
                </a:pP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5"/>
                <a:stretch>
                  <a:fillRect r="-4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5D1BA2-5366-F646-2FB1-5856E440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6"/>
                <a:stretch>
                  <a:fillRect t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8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507">
        <p159:morph option="byWord"/>
      </p:transition>
    </mc:Choice>
    <mc:Fallback xmlns="">
      <p:transition spd="slow" advTm="22507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45720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</a:schemeClr>
                  </a:solidFill>
                  <a:latin typeface="+mj-lt"/>
                </a:endParaRPr>
              </a:p>
              <a:p>
                <a:pPr marL="114300" indent="0">
                  <a:spcAft>
                    <a:spcPts val="0"/>
                  </a:spcAft>
                  <a:buClr>
                    <a:schemeClr val="bg2"/>
                  </a:buClr>
                  <a:buSzPts val="1800"/>
                  <a:buNone/>
                </a:pPr>
                <a:endParaRPr lang="en-US" sz="20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45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BD48EB-2557-499A-DEE5-D3C83EC5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Ra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Rv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OM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endParaRPr lang="en-US" sz="2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Sparseness: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numerators and fractions on the right are nonzero</a:t>
                </a:r>
              </a:p>
              <a:p>
                <a:pPr marL="342900" lvl="1" indent="0">
                  <a:spcAft>
                    <a:spcPts val="1200"/>
                  </a:spcAft>
                  <a:buClr>
                    <a:schemeClr val="bg2"/>
                  </a:buClr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cost independent of memory size</a:t>
                </a:r>
              </a:p>
            </p:txBody>
          </p:sp>
        </mc:Choice>
        <mc:Fallback xmlns="">
          <p:sp>
            <p:nvSpPr>
              <p:cNvPr id="6" name="Google Shape;120;p23">
                <a:extLst>
                  <a:ext uri="{FF2B5EF4-FFF2-40B4-BE49-F238E27FC236}">
                    <a16:creationId xmlns:a16="http://schemas.microsoft.com/office/drawing/2014/main" id="{60C9AC0F-6F54-A51E-D7AD-C041FD35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t="-26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000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302">
        <p159:morph option="byChar"/>
      </p:transition>
    </mc:Choice>
    <mc:Fallback xmlns="">
      <p:transition spd="slow" advTm="35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The constructed Read set and Write set are permutations of each other</a:t>
                </a: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Calibri Light" panose="020F0302020204030204" pitchFamily="34" charset="0"/>
                  </a:rPr>
                  <a:t>All values read from unwritten positions should be consistent with the old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is only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362635"/>
                <a:ext cx="8317949" cy="2492189"/>
              </a:xfrm>
              <a:prstGeom prst="rect">
                <a:avLst/>
              </a:prstGeom>
              <a:blipFill>
                <a:blip r:embed="rId5"/>
                <a:stretch>
                  <a:fillRect r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2">
            <a:extLst>
              <a:ext uri="{FF2B5EF4-FFF2-40B4-BE49-F238E27FC236}">
                <a16:creationId xmlns:a16="http://schemas.microsoft.com/office/drawing/2014/main" id="{8268B6CD-568B-2857-8986-ED495DE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Proving dynamic memory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40281-B19B-CDC7-5386-4F153309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/>
              <p:nvPr/>
            </p:nvSpPr>
            <p:spPr>
              <a:xfrm>
                <a:off x="155851" y="3763315"/>
                <a:ext cx="86764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Extend </a:t>
                </a:r>
                <a:r>
                  <a:rPr lang="en-US" sz="2400" dirty="0" err="1">
                    <a:solidFill>
                      <a:srgbClr val="AF52DE"/>
                    </a:solidFill>
                    <a:latin typeface="+mj-lt"/>
                  </a:rPr>
                  <a:t>LogUp</a:t>
                </a:r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 to memory update.</a:t>
                </a:r>
              </a:p>
              <a:p>
                <a:pPr algn="r"/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AF52DE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rgbClr val="AF52DE"/>
                    </a:solidFill>
                    <a:latin typeface="+mj-lt"/>
                  </a:rPr>
                  <a:t> between final writes and initial reads.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B1B101-880C-666C-4B5D-02FB62A73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1" y="3763315"/>
                <a:ext cx="8676448" cy="830997"/>
              </a:xfrm>
              <a:prstGeom prst="rect">
                <a:avLst/>
              </a:prstGeom>
              <a:blipFill>
                <a:blip r:embed="rId6"/>
                <a:stretch>
                  <a:fillRect t="-6061" r="-117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0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4"/>
    </mc:Choice>
    <mc:Fallback xmlns="">
      <p:transition spd="slow" advTm="1534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is only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137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3EF47-5A6C-7D51-6EBC-E771BC7B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/>
                  <a:buNone/>
                </a:pPr>
                <a:r>
                  <a:rPr lang="en-US" sz="2200" dirty="0" err="1">
                    <a:solidFill>
                      <a:schemeClr val="bg1"/>
                    </a:solidFill>
                  </a:rPr>
                  <a:t>Subrelation</a:t>
                </a:r>
                <a:r>
                  <a:rPr lang="en-US" sz="2200" dirty="0">
                    <a:solidFill>
                      <a:schemeClr val="bg1"/>
                    </a:solidFill>
                  </a:rPr>
                  <a:t>: memory update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and update table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everywhere else </a:t>
                </a:r>
                <a:r>
                  <a:rPr lang="en-US" sz="2200" dirty="0" err="1">
                    <a:solidFill>
                      <a:schemeClr val="bg1"/>
                    </a:solidFill>
                    <a:latin typeface="+mj-lt"/>
                  </a:rPr>
                  <a:t>iff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b="-1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592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7096">
        <p159:morph option="byWord"/>
      </p:transition>
    </mc:Choice>
    <mc:Fallback xmlns="">
      <p:transition spd="slow" advTm="37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8650" indent="-514350">
                  <a:spcAft>
                    <a:spcPts val="0"/>
                  </a:spcAft>
                  <a:buClr>
                    <a:schemeClr val="bg2"/>
                  </a:buClr>
                  <a:buSzPts val="1800"/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The new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  <a:cs typeface="Calibri Light" panose="020F0302020204030204" pitchFamily="34" charset="0"/>
                  </a:rPr>
                  <a:t> is only updated in addresses written to and with the correct amount</a:t>
                </a:r>
                <a:endParaRPr lang="en-US" sz="200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Google Shape;127;p24">
                <a:extLst>
                  <a:ext uri="{FF2B5EF4-FFF2-40B4-BE49-F238E27FC236}">
                    <a16:creationId xmlns:a16="http://schemas.microsoft.com/office/drawing/2014/main" id="{2A2FEA10-2B22-622C-FFC9-203400ED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2" y="233082"/>
                <a:ext cx="8317949" cy="922791"/>
              </a:xfrm>
              <a:prstGeom prst="rect">
                <a:avLst/>
              </a:prstGeom>
              <a:blipFill>
                <a:blip r:embed="rId6"/>
                <a:stretch>
                  <a:fillRect r="-137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24BEB-8F9F-6BED-A3D4-129247C3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D7F54-2D06-C595-F758-0F5875FB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b="1" dirty="0">
                    <a:solidFill>
                      <a:srgbClr val="0070C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Rv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Wa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		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  <m: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OM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endParaRPr lang="en-US" sz="2200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Sparseness: only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numerators and fractions on the right are nonzero</a:t>
                </a:r>
              </a:p>
              <a:p>
                <a:pPr marL="342900" lvl="1" indent="0">
                  <a:spcAft>
                    <a:spcPts val="1200"/>
                  </a:spcAft>
                  <a:buClr>
                    <a:schemeClr val="bg2"/>
                  </a:buClr>
                  <a:buNone/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 cost independent of memory size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b="0" dirty="0">
                    <a:solidFill>
                      <a:schemeClr val="accent1"/>
                    </a:solidFill>
                  </a:rPr>
                  <a:t> 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Google Shape;120;p23">
                <a:extLst>
                  <a:ext uri="{FF2B5EF4-FFF2-40B4-BE49-F238E27FC236}">
                    <a16:creationId xmlns:a16="http://schemas.microsoft.com/office/drawing/2014/main" id="{E7D1F848-3415-EA83-4BFB-C8E00E7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59" y="1317812"/>
                <a:ext cx="8668621" cy="3673863"/>
              </a:xfrm>
              <a:prstGeom prst="rect">
                <a:avLst/>
              </a:prstGeom>
              <a:blipFill>
                <a:blip r:embed="rId7"/>
                <a:stretch>
                  <a:fillRect l="-878" t="-1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020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43928">
        <p159:morph option="byChar"/>
      </p:transition>
    </mc:Choice>
    <mc:Fallback xmlns="">
      <p:transition spd="med" advTm="43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95654" y="708794"/>
            <a:ext cx="84366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  <a:latin typeface="+mn-lt"/>
              </a:rPr>
              <a:t>Results recap</a:t>
            </a:r>
            <a:endParaRPr sz="28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Google Shape;155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450732"/>
                <a:ext cx="8520600" cy="24178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The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from compiling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runs in time independent of memory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only commits to ~12 elements per read/write 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More than 100X improvement on the previous best approach</a:t>
                </a:r>
              </a:p>
            </p:txBody>
          </p:sp>
        </mc:Choice>
        <mc:Fallback xmlns="">
          <p:sp>
            <p:nvSpPr>
              <p:cNvPr id="155" name="Google Shape;155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450732"/>
                <a:ext cx="8520600" cy="2417884"/>
              </a:xfrm>
              <a:prstGeom prst="rect">
                <a:avLst/>
              </a:prstGeom>
              <a:blipFill>
                <a:blip r:embed="rId5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5F399-CC16-E1C2-2F4C-A0347A5D3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7"/>
    </mc:Choice>
    <mc:Fallback xmlns="">
      <p:transition spd="slow" advTm="2330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24D91-B5E0-CB80-5600-A24636CF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Further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Google Shape;155;p2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470212"/>
                <a:ext cx="8520600" cy="351136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Right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acc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needs to commit to large field elements (inverses of the denominators) even when elements stored in memory are small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250" dirty="0">
                    <a:solidFill>
                      <a:schemeClr val="bg1"/>
                    </a:solidFill>
                    <a:latin typeface="+mj-lt"/>
                  </a:rPr>
                  <a:t>Ex. 256-bit field, 32-bit memory entries =&gt; 8x waste</a:t>
                </a:r>
              </a:p>
              <a:p>
                <a:pPr marL="285750" indent="-285750">
                  <a:buClr>
                    <a:schemeClr val="bg2"/>
                  </a:buClr>
                </a:pPr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  <a:p>
                <a:pPr marL="285750" indent="-28575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Optional optimization using adapted GKR </a:t>
                </a:r>
              </a:p>
              <a:p>
                <a:pPr marL="0" indent="0">
                  <a:buClr>
                    <a:schemeClr val="bg2"/>
                  </a:buClr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		 =&gt; commits to ~6 small elements per read/write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16x improvement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harm" pitchFamily="2" charset="-34"/>
                          </a:rPr>
                          <m:t>acc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harm" pitchFamily="2" charset="-34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cost</a:t>
                </a:r>
              </a:p>
              <a:p>
                <a:pPr marL="742950" lvl="1" indent="-285750">
                  <a:buClr>
                    <a:schemeClr val="bg2"/>
                  </a:buClr>
                </a:pP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Use bivariate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sumcheck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for cheaper accumulation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							</a:t>
                </a:r>
              </a:p>
            </p:txBody>
          </p:sp>
        </mc:Choice>
        <mc:Fallback xmlns="">
          <p:sp>
            <p:nvSpPr>
              <p:cNvPr id="155" name="Google Shape;155;p2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470212"/>
                <a:ext cx="8520600" cy="3511362"/>
              </a:xfrm>
              <a:prstGeom prst="rect">
                <a:avLst/>
              </a:prstGeom>
              <a:blipFill>
                <a:blip r:embed="rId3"/>
                <a:stretch>
                  <a:fillRect l="-446"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5F399-CC16-E1C2-2F4C-A0347A5D3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72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8"/>
    </mc:Choice>
    <mc:Fallback xmlns="">
      <p:transition spd="slow" advTm="43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F84218-5C1E-E845-5B06-966A8B042644}"/>
              </a:ext>
            </a:extLst>
          </p:cNvPr>
          <p:cNvSpPr txBox="1"/>
          <p:nvPr/>
        </p:nvSpPr>
        <p:spPr>
          <a:xfrm>
            <a:off x="498366" y="1549401"/>
            <a:ext cx="48118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Proving the correctness of computations (record read/write)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			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 startAt="2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Proving the correctness of all memory accesses</a:t>
            </a:r>
          </a:p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		</a:t>
            </a:r>
            <a:r>
              <a:rPr lang="en-US" sz="2400" b="1" dirty="0">
                <a:solidFill>
                  <a:srgbClr val="AF52DE"/>
                </a:solidFill>
                <a:latin typeface="+mj-lt"/>
              </a:rPr>
              <a:t>=&gt; “Memory-proving”</a:t>
            </a:r>
          </a:p>
        </p:txBody>
      </p:sp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proving Machine computation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7E6C3-0CEA-D3D0-3B21-98227BA7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8D0D246B-A41C-FD98-CAF4-C5566AD197E9}"/>
              </a:ext>
            </a:extLst>
          </p:cNvPr>
          <p:cNvSpPr/>
          <p:nvPr/>
        </p:nvSpPr>
        <p:spPr>
          <a:xfrm>
            <a:off x="5608463" y="2804388"/>
            <a:ext cx="2475395" cy="1729106"/>
          </a:xfrm>
          <a:prstGeom prst="ellipse">
            <a:avLst/>
          </a:prstGeom>
          <a:noFill/>
          <a:ln>
            <a:solidFill>
              <a:srgbClr val="AF52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ADB05957-47B4-CC68-4A72-4843E5A3839C}"/>
              </a:ext>
            </a:extLst>
          </p:cNvPr>
          <p:cNvCxnSpPr>
            <a:cxnSpLocks/>
            <a:stCxn id="43" idx="2"/>
          </p:cNvCxnSpPr>
          <p:nvPr/>
        </p:nvCxnSpPr>
        <p:spPr>
          <a:xfrm rot="10800000">
            <a:off x="4649011" y="3157091"/>
            <a:ext cx="959453" cy="511851"/>
          </a:xfrm>
          <a:prstGeom prst="curvedConnector3">
            <a:avLst>
              <a:gd name="adj1" fmla="val 50000"/>
            </a:avLst>
          </a:prstGeom>
          <a:ln>
            <a:solidFill>
              <a:srgbClr val="AF52DE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96"/>
    </mc:Choice>
    <mc:Fallback xmlns="">
      <p:transition spd="slow" advTm="34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24D91-B5E0-CB80-5600-A24636CF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Other applications of GKR in accumulation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808480"/>
            <a:ext cx="8520600" cy="3173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42900">
              <a:spcAft>
                <a:spcPts val="0"/>
              </a:spcAft>
              <a:buClr>
                <a:schemeClr val="bg2"/>
              </a:buClr>
              <a:buSzPts val="1800"/>
              <a:buFont typeface="Arial"/>
              <a:buChar char="●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Any deterministic computation </a:t>
            </a:r>
          </a:p>
          <a:p>
            <a:pPr marL="800100" lvl="1" indent="-342900">
              <a:spcAft>
                <a:spcPts val="0"/>
              </a:spcAft>
              <a:buClr>
                <a:schemeClr val="bg2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ideally uniform, algebraic and low depth</a:t>
            </a:r>
          </a:p>
          <a:p>
            <a:pPr marL="800100" lvl="1" indent="-342900">
              <a:spcAft>
                <a:spcPts val="0"/>
              </a:spcAft>
              <a:buClr>
                <a:schemeClr val="bg2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Only requires committing to inputs/outputs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5F399-CC16-E1C2-2F4C-A0347A5D3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08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8"/>
    </mc:Choice>
    <mc:Fallback xmlns="">
      <p:transition spd="slow" advTm="4352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63B10E-FB60-AEAD-270F-8E0013A74015}"/>
              </a:ext>
            </a:extLst>
          </p:cNvPr>
          <p:cNvSpPr txBox="1"/>
          <p:nvPr/>
        </p:nvSpPr>
        <p:spPr>
          <a:xfrm>
            <a:off x="2866521" y="402474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https://</a:t>
            </a:r>
            <a:r>
              <a:rPr lang="en-US" dirty="0" err="1">
                <a:latin typeface="+mj-lt"/>
              </a:rPr>
              <a:t>eprint.iacr.org</a:t>
            </a:r>
            <a:r>
              <a:rPr lang="en-US" dirty="0">
                <a:latin typeface="+mj-lt"/>
              </a:rPr>
              <a:t>/2024/325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75F80B-DCEF-1CC3-43B4-42B603E9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D84D8-19F9-1FA2-43BA-0508363E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7BFBD-8784-A055-191E-20BA8395614A}"/>
              </a:ext>
            </a:extLst>
          </p:cNvPr>
          <p:cNvSpPr txBox="1"/>
          <p:nvPr/>
        </p:nvSpPr>
        <p:spPr>
          <a:xfrm>
            <a:off x="588333" y="426261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6B99C6B-7B6C-6057-294C-9F7AB920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456" y="1261634"/>
            <a:ext cx="2657267" cy="26202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"/>
    </mc:Choice>
    <mc:Fallback xmlns="">
      <p:transition spd="slow" advTm="3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102DA30-CBA5-E0BB-F53F-5F1323D7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Memory-proving: previous Approach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31AD8-61BE-38B7-0AC1-7D6AA610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698A1-61AA-721A-351E-D2C7161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F54C0-09A2-8A97-F21E-77D298CF8016}"/>
              </a:ext>
            </a:extLst>
          </p:cNvPr>
          <p:cNvSpPr txBox="1"/>
          <p:nvPr/>
        </p:nvSpPr>
        <p:spPr>
          <a:xfrm>
            <a:off x="514351" y="1380743"/>
            <a:ext cx="8363589" cy="343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 best previous approach was Spice [SAGL18]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1500 constraints per read/write</a:t>
            </a:r>
          </a:p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They used offline memory-checking [BEG+91]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Can be built using multi-set hash functions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Prover has small storage (a hash digest)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hashing is expensive in circuit </a:t>
            </a:r>
          </a:p>
          <a:p>
            <a:pPr marL="1371600" lvl="2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SHA256: 20k witness size</a:t>
            </a:r>
          </a:p>
          <a:p>
            <a:pPr marL="1371600" lvl="2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Circuit-friendly hash like Poseidon: &gt;200 witness size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DEC946E-958E-B504-E4C5-8C434AF8A579}"/>
              </a:ext>
            </a:extLst>
          </p:cNvPr>
          <p:cNvSpPr/>
          <p:nvPr/>
        </p:nvSpPr>
        <p:spPr>
          <a:xfrm>
            <a:off x="1559999" y="3304987"/>
            <a:ext cx="286870" cy="286871"/>
          </a:xfrm>
          <a:prstGeom prst="smileyFace">
            <a:avLst>
              <a:gd name="adj" fmla="val -465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2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30"/>
    </mc:Choice>
    <mc:Fallback xmlns="">
      <p:transition spd="slow" advTm="40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102DA30-CBA5-E0BB-F53F-5F1323D7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Memory-proving: previous Approach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31AD8-61BE-38B7-0AC1-7D6AA610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698A1-61AA-721A-351E-D2C7161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F54C0-09A2-8A97-F21E-77D298CF8016}"/>
              </a:ext>
            </a:extLst>
          </p:cNvPr>
          <p:cNvSpPr txBox="1"/>
          <p:nvPr/>
        </p:nvSpPr>
        <p:spPr>
          <a:xfrm>
            <a:off x="514351" y="1380743"/>
            <a:ext cx="8363589" cy="343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 best previous approach was Spice [SAGL18]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1500 constraints per read/write</a:t>
            </a:r>
          </a:p>
          <a:p>
            <a:pPr marL="457200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They used offline memory checking [BEG+91]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Can be built using multi-set hash functions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Prover has small storage (a hash digest)</a:t>
            </a:r>
          </a:p>
          <a:p>
            <a:pPr marL="914400" lvl="1" indent="-3429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	hashing is expensive in circuit </a:t>
            </a:r>
          </a:p>
          <a:p>
            <a:pPr marL="571500" lvl="1">
              <a:buClr>
                <a:schemeClr val="bg2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571500" lvl="1" algn="r" rtl="1">
              <a:buClr>
                <a:schemeClr val="bg2"/>
              </a:buClr>
              <a:buSzPct val="100000"/>
            </a:pPr>
            <a:r>
              <a:rPr lang="en-US" sz="2400" dirty="0">
                <a:solidFill>
                  <a:srgbClr val="AF52DE"/>
                </a:solidFill>
              </a:rPr>
              <a:t>Can we perform memory-proving without proving hashes?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DEC946E-958E-B504-E4C5-8C434AF8A579}"/>
              </a:ext>
            </a:extLst>
          </p:cNvPr>
          <p:cNvSpPr/>
          <p:nvPr/>
        </p:nvSpPr>
        <p:spPr>
          <a:xfrm>
            <a:off x="1559999" y="3304987"/>
            <a:ext cx="286870" cy="286871"/>
          </a:xfrm>
          <a:prstGeom prst="smileyFace">
            <a:avLst>
              <a:gd name="adj" fmla="val -465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0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"/>
    </mc:Choice>
    <mc:Fallback xmlns="">
      <p:transition spd="slow" advTm="82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2" y="457201"/>
            <a:ext cx="7975224" cy="1092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Memory-proving: naïve approach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BB57B24-E7AD-91B9-1988-11D9E8B1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B3F30D-B828-9332-0827-44B01DCB663E}"/>
              </a:ext>
            </a:extLst>
          </p:cNvPr>
          <p:cNvSpPr txBox="1"/>
          <p:nvPr/>
        </p:nvSpPr>
        <p:spPr>
          <a:xfrm>
            <a:off x="514351" y="1549401"/>
            <a:ext cx="4613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Unroll the entire machine into a circuit</a:t>
            </a:r>
          </a:p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Circuits are used in most proof generation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Do not know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a priori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bound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on the total number of machine computation steps…</a:t>
            </a:r>
          </a:p>
          <a:p>
            <a:pPr>
              <a:buClr>
                <a:schemeClr val="bg2"/>
              </a:buClr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77722C-97ED-F67A-CF50-FE548E1B6754}"/>
              </a:ext>
            </a:extLst>
          </p:cNvPr>
          <p:cNvSpPr/>
          <p:nvPr/>
        </p:nvSpPr>
        <p:spPr>
          <a:xfrm>
            <a:off x="5608463" y="2804388"/>
            <a:ext cx="2475395" cy="1729106"/>
          </a:xfrm>
          <a:prstGeom prst="ellipse">
            <a:avLst/>
          </a:prstGeom>
          <a:noFill/>
          <a:ln>
            <a:solidFill>
              <a:srgbClr val="AF52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2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26030">
        <p159:morph option="byObject"/>
      </p:transition>
    </mc:Choice>
    <mc:Fallback xmlns="">
      <p:transition spd="slow" advTm="26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57201"/>
            <a:ext cx="6540873" cy="1092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Memory-proving: Modern approach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BB57B24-E7AD-91B9-1988-11D9E8B1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B3F30D-B828-9332-0827-44B01DCB663E}"/>
              </a:ext>
            </a:extLst>
          </p:cNvPr>
          <p:cNvSpPr txBox="1"/>
          <p:nvPr/>
        </p:nvSpPr>
        <p:spPr>
          <a:xfrm>
            <a:off x="514351" y="1665942"/>
            <a:ext cx="461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Use folding/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accumulation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schemes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298B87-B70B-EB06-2A25-0BF3FF6481A1}"/>
              </a:ext>
            </a:extLst>
          </p:cNvPr>
          <p:cNvSpPr/>
          <p:nvPr/>
        </p:nvSpPr>
        <p:spPr>
          <a:xfrm>
            <a:off x="5608463" y="2804388"/>
            <a:ext cx="2475395" cy="1729106"/>
          </a:xfrm>
          <a:prstGeom prst="ellipse">
            <a:avLst/>
          </a:prstGeom>
          <a:noFill/>
          <a:ln>
            <a:solidFill>
              <a:srgbClr val="AF52D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6200">
        <p159:morph option="byObject"/>
      </p:transition>
    </mc:Choice>
    <mc:Fallback xmlns="">
      <p:transition spd="slow" advTm="62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99;p20">
                <a:extLst>
                  <a:ext uri="{FF2B5EF4-FFF2-40B4-BE49-F238E27FC236}">
                    <a16:creationId xmlns:a16="http://schemas.microsoft.com/office/drawing/2014/main" id="{7528DDD4-FE93-2600-E10F-D75225785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21" y="1549401"/>
                <a:ext cx="8201464" cy="285353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2143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3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00113" indent="-214313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05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1572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500188" indent="-128588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0"/>
                  </a:spcBef>
                  <a:spcAft>
                    <a:spcPts val="75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9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indent="-34290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High-level idea: combine two proofs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into one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, such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verifies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verify </a:t>
                </a:r>
                <a:r>
                  <a:rPr lang="en-US" sz="2400" dirty="0" err="1">
                    <a:solidFill>
                      <a:schemeClr val="bg1"/>
                    </a:solidFill>
                    <a:latin typeface="+mj-lt"/>
                  </a:rPr>
                  <a:t>w.h.p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lvl="1" indent="-342900">
                  <a:buClr>
                    <a:schemeClr val="bg2"/>
                  </a:buClr>
                </a:pP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Advantages:</a:t>
                </a:r>
              </a:p>
              <a:p>
                <a:pPr lvl="2" indent="-342900"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Small recursive accumulation verifier circuit. Expensive decision step delayed to the end</a:t>
                </a:r>
              </a:p>
              <a:p>
                <a:pPr lvl="2" indent="-342900"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No need for pairings/trusted setup</a:t>
                </a:r>
              </a:p>
              <a:p>
                <a:pPr lvl="2" indent="-342900">
                  <a:buClr>
                    <a:schemeClr val="bg2"/>
                  </a:buClr>
                </a:pP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Acc proof easier to generate than SNARK proof</a:t>
                </a:r>
              </a:p>
            </p:txBody>
          </p:sp>
        </mc:Choice>
        <mc:Fallback xmlns="">
          <p:sp>
            <p:nvSpPr>
              <p:cNvPr id="2" name="Google Shape;99;p20">
                <a:extLst>
                  <a:ext uri="{FF2B5EF4-FFF2-40B4-BE49-F238E27FC236}">
                    <a16:creationId xmlns:a16="http://schemas.microsoft.com/office/drawing/2014/main" id="{7528DDD4-FE93-2600-E10F-D75225785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1" y="1549401"/>
                <a:ext cx="8201464" cy="2853531"/>
              </a:xfrm>
              <a:prstGeom prst="rect">
                <a:avLst/>
              </a:prstGeom>
              <a:blipFill>
                <a:blip r:embed="rId6"/>
                <a:stretch>
                  <a:fillRect r="-1546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2">
            <a:extLst>
              <a:ext uri="{FF2B5EF4-FFF2-40B4-BE49-F238E27FC236}">
                <a16:creationId xmlns:a16="http://schemas.microsoft.com/office/drawing/2014/main" id="{D9E61EE4-393B-E7F1-CABB-7554ADC0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Accumulation scheme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8771025E-F323-7D06-8B0F-89FBB88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Asiacrypt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AAF6A-40C5-AC57-DD9C-77507D4B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0"/>
    </mc:Choice>
    <mc:Fallback xmlns="">
      <p:transition spd="slow" advTm="35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>
            <a:extLst>
              <a:ext uri="{FF2B5EF4-FFF2-40B4-BE49-F238E27FC236}">
                <a16:creationId xmlns:a16="http://schemas.microsoft.com/office/drawing/2014/main" id="{08A56FB7-9C5B-9611-E5D2-6CF76A52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57201"/>
            <a:ext cx="8115298" cy="1092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Memory-proving: use accumulation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BB57B24-E7AD-91B9-1988-11D9E8B1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Asiacrypt</a:t>
            </a:r>
            <a:r>
              <a:rPr lang="en-US" dirty="0"/>
              <a:t> 2025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8315B1-E043-4E39-FB4C-A73D861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457325-96A7-4ED3-2522-7642E1614FD4}"/>
              </a:ext>
            </a:extLst>
          </p:cNvPr>
          <p:cNvGrpSpPr/>
          <p:nvPr/>
        </p:nvGrpSpPr>
        <p:grpSpPr>
          <a:xfrm>
            <a:off x="5173409" y="1809473"/>
            <a:ext cx="3638126" cy="2540695"/>
            <a:chOff x="529704" y="1950720"/>
            <a:chExt cx="3283726" cy="204718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F7D5CA-D8BB-8981-BFCA-070A71240E73}"/>
                </a:ext>
              </a:extLst>
            </p:cNvPr>
            <p:cNvSpPr/>
            <p:nvPr/>
          </p:nvSpPr>
          <p:spPr>
            <a:xfrm>
              <a:off x="1645919" y="1950720"/>
              <a:ext cx="836023" cy="461554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CPU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88C68-4E63-8B61-0F26-FB3123CFA19C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149531" y="2181497"/>
              <a:ext cx="4963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236E5E-0FA1-00C4-831C-53614A67C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942" y="2181497"/>
              <a:ext cx="531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1B5C74-9246-DE31-9C51-7F56567A9637}"/>
                </a:ext>
              </a:extLst>
            </p:cNvPr>
            <p:cNvCxnSpPr>
              <a:cxnSpLocks/>
              <a:stCxn id="28" idx="2"/>
              <a:endCxn id="32" idx="0"/>
            </p:cNvCxnSpPr>
            <p:nvPr/>
          </p:nvCxnSpPr>
          <p:spPr>
            <a:xfrm flipH="1">
              <a:off x="2039509" y="2412274"/>
              <a:ext cx="24421" cy="958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48F9A-F2B7-1E1B-D3AD-1677D8ED4554}"/>
                </a:ext>
              </a:extLst>
            </p:cNvPr>
            <p:cNvSpPr/>
            <p:nvPr/>
          </p:nvSpPr>
          <p:spPr>
            <a:xfrm>
              <a:off x="1521350" y="3370902"/>
              <a:ext cx="1036318" cy="6270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90A5A2-ACA6-9B61-A2C6-DBCCE3606CAF}"/>
                </a:ext>
              </a:extLst>
            </p:cNvPr>
            <p:cNvSpPr txBox="1"/>
            <p:nvPr/>
          </p:nvSpPr>
          <p:spPr>
            <a:xfrm>
              <a:off x="529704" y="1996831"/>
              <a:ext cx="679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state</a:t>
              </a:r>
              <a:r>
                <a:rPr lang="en-US" baseline="-25000" dirty="0" err="1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30C6B5-A836-ECB3-9C95-F8F8890E52D9}"/>
                </a:ext>
              </a:extLst>
            </p:cNvPr>
            <p:cNvSpPr txBox="1"/>
            <p:nvPr/>
          </p:nvSpPr>
          <p:spPr>
            <a:xfrm>
              <a:off x="2978330" y="1996831"/>
              <a:ext cx="83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</a:t>
              </a:r>
              <a:r>
                <a:rPr lang="en-US" baseline="-25000" dirty="0">
                  <a:solidFill>
                    <a:schemeClr val="bg1"/>
                  </a:solidFill>
                </a:rPr>
                <a:t>i+1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B3F30D-B828-9332-0827-44B01DCB663E}"/>
              </a:ext>
            </a:extLst>
          </p:cNvPr>
          <p:cNvSpPr txBox="1"/>
          <p:nvPr/>
        </p:nvSpPr>
        <p:spPr>
          <a:xfrm>
            <a:off x="475406" y="1549401"/>
            <a:ext cx="48826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Generate one proof per state transition, then accumulate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Do not need to know </a:t>
            </a:r>
            <a:r>
              <a:rPr lang="en-US" sz="2200" i="1" dirty="0">
                <a:solidFill>
                  <a:schemeClr val="bg1"/>
                </a:solidFill>
                <a:latin typeface="+mj-lt"/>
              </a:rPr>
              <a:t>a priori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the bound on the number of computation steps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Can stop anytime to verify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68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Tm="16998">
        <p159:morph option="byObject"/>
      </p:transition>
    </mc:Choice>
    <mc:Fallback xmlns="">
      <p:transition spd="slow" advTm="16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7|2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3.3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9|3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8.9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4|0.2|0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9.7|7.6|7.5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27971</TotalTime>
  <Words>1503</Words>
  <Application>Microsoft Macintosh PowerPoint</Application>
  <PresentationFormat>On-screen Show (16:9)</PresentationFormat>
  <Paragraphs>262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Celestial</vt:lpstr>
      <vt:lpstr>Proofs for Deep Thought: Accumulation for Large Memories and Deterministic Computations</vt:lpstr>
      <vt:lpstr>Machine computation</vt:lpstr>
      <vt:lpstr>proving Machine computation</vt:lpstr>
      <vt:lpstr>Memory-proving: previous Approach</vt:lpstr>
      <vt:lpstr>Memory-proving: previous Approach</vt:lpstr>
      <vt:lpstr>Memory-proving: naïve approach</vt:lpstr>
      <vt:lpstr>Memory-proving: Modern approach</vt:lpstr>
      <vt:lpstr>Accumulation scheme</vt:lpstr>
      <vt:lpstr>Memory-proving: use accumulation</vt:lpstr>
      <vt:lpstr>Building accumulation scheme: PROTOSTAR</vt:lpstr>
      <vt:lpstr>Our Goal: Accumulation for memory-proving</vt:lpstr>
      <vt:lpstr>Research Question:  Efficient memory-proving for large memories</vt:lpstr>
      <vt:lpstr>Our Results</vt:lpstr>
      <vt:lpstr>Starting Point: MEMory-proving in PROTOSTAR</vt:lpstr>
      <vt:lpstr>PowerPoint Presentation</vt:lpstr>
      <vt:lpstr>PowerPoint Presentation</vt:lpstr>
      <vt:lpstr>PowerPoint Presentation</vt:lpstr>
      <vt:lpstr>PowerPoint Presentation</vt:lpstr>
      <vt:lpstr>Proving dynamic memory</vt:lpstr>
      <vt:lpstr>Proving dynamic memory</vt:lpstr>
      <vt:lpstr>Proving dynamic memory</vt:lpstr>
      <vt:lpstr>PowerPoint Presentation</vt:lpstr>
      <vt:lpstr>PowerPoint Presentation</vt:lpstr>
      <vt:lpstr>PowerPoint Presentation</vt:lpstr>
      <vt:lpstr>Proving dynamic memory</vt:lpstr>
      <vt:lpstr>PowerPoint Presentation</vt:lpstr>
      <vt:lpstr>PowerPoint Presentation</vt:lpstr>
      <vt:lpstr>Results recap</vt:lpstr>
      <vt:lpstr>Further optimization</vt:lpstr>
      <vt:lpstr>Other applications of GKR in accumulation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Proofs for Deep Thought  Accumulation for large memories and deterministic computations</dc:title>
  <cp:lastModifiedBy>Jessica Chen</cp:lastModifiedBy>
  <cp:revision>45</cp:revision>
  <dcterms:modified xsi:type="dcterms:W3CDTF">2024-12-11T22:07:21Z</dcterms:modified>
</cp:coreProperties>
</file>